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4"/>
    <p:sldMasterId id="2147483740" r:id="rId5"/>
    <p:sldMasterId id="2147483753" r:id="rId6"/>
  </p:sldMasterIdLst>
  <p:notesMasterIdLst>
    <p:notesMasterId r:id="rId34"/>
  </p:notesMasterIdLst>
  <p:handoutMasterIdLst>
    <p:handoutMasterId r:id="rId35"/>
  </p:handoutMasterIdLst>
  <p:sldIdLst>
    <p:sldId id="576" r:id="rId7"/>
    <p:sldId id="2147375743" r:id="rId8"/>
    <p:sldId id="2147375793" r:id="rId9"/>
    <p:sldId id="2147375747" r:id="rId10"/>
    <p:sldId id="2147375742" r:id="rId11"/>
    <p:sldId id="2147375791" r:id="rId12"/>
    <p:sldId id="2147375784" r:id="rId13"/>
    <p:sldId id="2147375786" r:id="rId14"/>
    <p:sldId id="2147375787" r:id="rId15"/>
    <p:sldId id="2147375788" r:id="rId16"/>
    <p:sldId id="2147375789" r:id="rId17"/>
    <p:sldId id="2147375790" r:id="rId18"/>
    <p:sldId id="2147375781" r:id="rId19"/>
    <p:sldId id="2147375782" r:id="rId20"/>
    <p:sldId id="2147375783" r:id="rId21"/>
    <p:sldId id="2147375785" r:id="rId22"/>
    <p:sldId id="2147375792" r:id="rId23"/>
    <p:sldId id="2147375775" r:id="rId24"/>
    <p:sldId id="264" r:id="rId25"/>
    <p:sldId id="262" r:id="rId26"/>
    <p:sldId id="2147375761" r:id="rId27"/>
    <p:sldId id="2147375760" r:id="rId28"/>
    <p:sldId id="2147375762" r:id="rId29"/>
    <p:sldId id="266" r:id="rId30"/>
    <p:sldId id="2147375776" r:id="rId31"/>
    <p:sldId id="484" r:id="rId32"/>
    <p:sldId id="2147375726" r:id="rId33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4472C4"/>
    <a:srgbClr val="0070C0"/>
    <a:srgbClr val="00B050"/>
    <a:srgbClr val="1E5082"/>
    <a:srgbClr val="E98B0D"/>
    <a:srgbClr val="F3E068"/>
    <a:srgbClr val="003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2" autoAdjust="0"/>
    <p:restoredTop sz="83308" autoAdjust="0"/>
  </p:normalViewPr>
  <p:slideViewPr>
    <p:cSldViewPr snapToGrid="0">
      <p:cViewPr varScale="1">
        <p:scale>
          <a:sx n="92" d="100"/>
          <a:sy n="92" d="100"/>
        </p:scale>
        <p:origin x="1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Segnaposto note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26628" name="Segnaposto numero diapositiva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EFAF5AF-71AD-46E4-BD5E-B7D0CB93DADE}" type="slidenum">
              <a:rPr lang="it-IT" sz="1200"/>
              <a:pPr algn="r"/>
              <a:t>1</a:t>
            </a:fld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1010028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 questi anni stiamo assistendo ad una vera e propria transizione tecnologica con il passaggio dall’approccio laparoscopico alla piattaforma robotica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07604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Siamo di fronte ad una rivoluzione chirurgica epocale cominciata già da alcuni anni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68256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24A5E-9BB1-7D05-E408-93C158338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F6FF51A-0F10-654E-CED0-F0DA9D7C31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AAEA042-3E14-A154-DDE9-7DAA5C6E9F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titolo è perentorio. L’articolo è sulle procedure primarie, ve lo mostro perché il messaggio che passa è che il robot ha un vero vantaggio nelle procedure più complesse, mentre complica quelle più semplici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53F0662-E99F-8B8D-C88C-CEAF13C3D7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255170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titolo è perentorio. L’articolo è sulle procedure primarie, ve lo mostro perché il messaggio che passa è che il robot ha un vero vantaggio nelle procedure più complesse, mentre complica quelle più semplici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119526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AAC8D-E361-EEAC-7A04-B92791A73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400FEC4-C4B2-F3E9-BF66-26B3EEE3EF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6786DC1-6B75-09D8-DB47-E7005B3CB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Facciamo un passo indietro, andiamo a paragonare due differenti interventi, uno più semplice e uno più complesso. Non ci sono dati del genere per la chirurgia di revisione, per cui proveremo ad estrapolare i dati ed estenderli  al nostro </a:t>
            </a:r>
            <a:r>
              <a:rPr lang="it-IT" dirty="0" err="1"/>
              <a:t>topic</a:t>
            </a:r>
            <a:r>
              <a:rPr lang="it-IT" dirty="0"/>
              <a:t>. Il titolo è perentorio. L’articolo è sulle procedure primarie, ve lo mostro perché il messaggio che passa è che il robot ha un vero vantaggio nelle procedure più complesse, mentre complica quelle più semplici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9773EB7-B535-451E-4618-B7D37BD81D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2002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B833D-21E6-1075-A4EC-9831E99C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D7B572B-B3BF-A317-1426-84E2187EB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D120ECF-FACE-7527-FFC9-23E3FE1E5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Tra i vantaggi non quantificabili c’è un investimento culturale e formativo per il chirurgo nell’ottica di un maggiore utilizzo del robot in futuro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FD0BDBA-B6C9-3F03-8398-B90627C3F8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36958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L’ultima è una considerazione filosofica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26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59201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153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62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9229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835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9991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5052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6187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129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6521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2746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3680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6A9471-976A-2755-97E3-0E332FBBC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0ADD1DB-5D0D-5E29-0E42-D2207C450A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EC3019-F173-04A8-412E-383740B88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3B0305-D4F9-EB6F-7FB0-D220222FB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3307E53-D6FD-F59A-4B4D-1D7737592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1677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A7E4DE-A3D8-B2CD-6A68-D18B56629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5531B4-343A-5683-25A6-983A2EFDA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A557773-CD02-E6D8-0D25-651A7DE7E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456977-B533-3008-41D2-AEBD0F07D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872C92-6118-E7A7-4739-81149B82B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7440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62B33E-A788-CBC6-75BB-175DC1E34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BE1EAF8-8D23-3070-AE10-19F2A7550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14742A-FC7A-4C3F-5287-1BB016EB4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3678BD-DF1D-EC99-ABED-3C2D4B253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BD2008-6200-5745-5E34-E912CDDD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96624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5311CF-94D6-7FD6-AE34-1B71CE0D1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79ED6F-C644-496E-B5C6-3F8B3969D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23E72D8-1565-3BA2-409A-4C0349EF9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1591E5C-DFA6-8287-133F-1CC9EDC1F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77D0D73-1786-3805-FF5B-1659512C1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2304AB4-2BC1-9287-0FFE-F14D26D52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7924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3E4DB9-ED23-63CD-BEA2-0A4901961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BAD160-1532-F61F-271A-D6C8B7706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66065A3-5C31-80C1-952D-9EC4E1F99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F16256C-6AD0-7A82-9578-007B625462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7757756-D216-F071-5498-FFB35D3FBB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DF6A75F-95EA-8D49-9A05-BBD5952BD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930A376-2F55-0326-2093-4733698E4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7B60A22-BA34-6A1E-3CD3-939250A3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5122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972BD1-C3F9-E4A4-C71F-42C8FC96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3429962-EDBA-EEB0-5ECB-D6B27AA6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F446077-AD8F-41DA-3179-7AA4D954E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B09B725-B215-92CF-77AB-E15F2AF0D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29604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6F8A899-8406-5FF7-8B25-A46AE3CF9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F9DD12A-3882-0CEE-CA7C-954EDADF6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57C069B-7603-9D01-DD21-D13023370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11252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D6E406-306D-1D1A-2E8C-B2F684C9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F38C74-EDFA-D2C0-9196-78E21A9D2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7704F6A-6120-E4CD-F84C-C593B8F82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1FBB453-9BE4-C127-688F-DEFDEFEE7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B5D5D8B-4033-C0C5-79DA-7AFC75473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EEAA21D-4780-0FAC-51F3-03D6C1A72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1992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D92A68-9CE2-9215-CB1E-DEA522424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590E3E5-C8C7-4EB2-CBCF-D94FAD85A8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69816C9-D611-557D-4167-C2C689852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72ABE22-6361-4D62-1964-B4609D43E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BC262BC-3A1E-F1C2-34D5-B3C2C7C83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9B4B274-C6C2-067D-5B3F-9999628D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7016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B0563D-AECF-89EE-A69E-84C0B4CFB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6891A74-FC76-3F75-4865-3980AA841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454F23-AD09-A2B8-5DBC-5DD9944E5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AD6BD8-4585-2E34-F439-2DCEF53E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F6A5D1-FA5F-E63E-8637-FDDFB6930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2327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F1DCC58-8AAF-0AEA-F667-C2516B9CC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2834A90-98F6-AF7C-D29F-C76D3B0E0E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10C3066-B5E8-6ACA-4451-F9F5FE349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F162CC-DBB9-25E3-7197-D6B2A7D21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841BBD-E166-6567-AF83-42937FE59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4071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DAC2-DB5E-4D41-B3A7-AADEE6AAA1AB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790F1-F19C-4F8B-BFFA-8932126F0B2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3113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10BD2-8D47-4926-811E-C89820743647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92D30-25CE-4CF7-861C-2AB2C46C81E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44499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BB8BE-F55F-4F8E-97AD-9C05CB5DACA7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F2D2A-7161-4761-8D69-4CDB2AE2EB4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4725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D3210-7608-452B-85F5-1D87BD8D535D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4662C-2450-464C-B2C3-C9FD20B9618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08814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54DAA-7594-4FD8-A82D-54FF902A8157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99AF2-474C-4F70-AE9F-5027A8F1828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89735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ECA76-DEC3-4A92-BEE6-4031D0270694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F4686-2D58-4FDB-AF01-E3623EA8CFB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84909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A70E7-3314-4E4E-9370-E605D1FF4768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15802-5F17-4BD9-92C6-6F559923DC4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6893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5FCD2-241B-473D-94D8-FD757315374F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B499-FECD-4593-B5D8-32F3B312266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68174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4E61F-C31C-4102-902C-7A0171DE72E9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C4A33-5FB4-49FD-A32C-6AEC67AB392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3398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518F6-413A-4EEB-AA9F-1A27A0BB96F2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2CA17-DF6F-4CF1-8EB7-58657F422F3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10532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477A1-DA77-402F-9C77-C54C43220F34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CEA8C-792A-46F1-A59D-BD64C90F0FB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2153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F7D7A-D685-4017-8081-99BA94109A18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9BF82-F39E-48E8-9207-3251B3112A8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0519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56F05-4317-5148-B5FE-D9CD514C4726}" type="datetimeFigureOut">
              <a:rPr lang="it-IT" smtClean="0"/>
              <a:pPr/>
              <a:t>18/09/26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A9D3E-21D6-9749-A693-89063B74374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722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06" r:id="rId12"/>
    <p:sldLayoutId id="2147483708" r:id="rId13"/>
    <p:sldLayoutId id="2147483719" r:id="rId14"/>
    <p:sldLayoutId id="2147483720" r:id="rId15"/>
    <p:sldLayoutId id="2147483721" r:id="rId16"/>
    <p:sldLayoutId id="2147483725" r:id="rId17"/>
    <p:sldLayoutId id="2147483726" r:id="rId18"/>
    <p:sldLayoutId id="2147483722" r:id="rId19"/>
    <p:sldLayoutId id="214748372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9FFA1B7-ABB7-8EEA-1467-05E1A26A3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B3C42B9-8045-27A0-CC87-048F57AB9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EA67B9-A61D-8293-1233-8F278C6216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7ACC8A-26AC-467D-850B-54698193ADC7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101C69-F3B5-A84D-47E9-11E1384094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218365-206F-0DD4-DE5A-2C6785DECE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CEF0A-2D69-41A8-B2A1-AA471C1F8C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6977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B01357-FAFB-4627-A84F-DB59CB4143DC}" type="datetimeFigureOut">
              <a:rPr lang="it-IT"/>
              <a:pPr>
                <a:defRPr/>
              </a:pPr>
              <a:t>18/09/26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CCBAC3-076B-4DBB-B6A7-8BC5C79B1CD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246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2">
            <a:extLst>
              <a:ext uri="{FF2B5EF4-FFF2-40B4-BE49-F238E27FC236}">
                <a16:creationId xmlns:a16="http://schemas.microsoft.com/office/drawing/2014/main" id="{8F0A7329-26CB-2373-63EF-32E2F4ACCB70}"/>
              </a:ext>
            </a:extLst>
          </p:cNvPr>
          <p:cNvSpPr txBox="1">
            <a:spLocks/>
          </p:cNvSpPr>
          <p:nvPr/>
        </p:nvSpPr>
        <p:spPr>
          <a:xfrm>
            <a:off x="5243969" y="519080"/>
            <a:ext cx="6698776" cy="206197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it-IT" sz="3600" dirty="0"/>
              <a:t>Efficienza della laparoscopia: </a:t>
            </a:r>
          </a:p>
          <a:p>
            <a:pPr algn="ctr">
              <a:lnSpc>
                <a:spcPct val="100000"/>
              </a:lnSpc>
            </a:pPr>
            <a:r>
              <a:rPr lang="it-IT" sz="3600" dirty="0"/>
              <a:t>è ancora giustificato il passaggio al robot nella sleeve primaria? </a:t>
            </a:r>
            <a:r>
              <a:rPr lang="it-IT" b="0" dirty="0"/>
              <a:t>	</a:t>
            </a:r>
          </a:p>
        </p:txBody>
      </p:sp>
      <p:sp>
        <p:nvSpPr>
          <p:cNvPr id="7" name="Sottotitolo 3">
            <a:extLst>
              <a:ext uri="{FF2B5EF4-FFF2-40B4-BE49-F238E27FC236}">
                <a16:creationId xmlns:a16="http://schemas.microsoft.com/office/drawing/2014/main" id="{045DBB4D-123E-481E-DD79-35C1C20621E9}"/>
              </a:ext>
            </a:extLst>
          </p:cNvPr>
          <p:cNvSpPr txBox="1">
            <a:spLocks/>
          </p:cNvSpPr>
          <p:nvPr/>
        </p:nvSpPr>
        <p:spPr bwMode="auto">
          <a:xfrm>
            <a:off x="5243969" y="2935104"/>
            <a:ext cx="6549112" cy="73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None/>
              <a:defRPr sz="2400" kern="12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cap="none" dirty="0">
                <a:solidFill>
                  <a:srgbClr val="C00000"/>
                </a:solidFill>
              </a:rPr>
              <a:t>Enrico Facchiano</a:t>
            </a: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cap="none" dirty="0">
                <a:solidFill>
                  <a:srgbClr val="C00000"/>
                </a:solidFill>
              </a:rPr>
              <a:t>Emanuele Soricelli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29B89DC-6ABC-43BE-E3CA-0BA247335A8B}"/>
              </a:ext>
            </a:extLst>
          </p:cNvPr>
          <p:cNvSpPr txBox="1"/>
          <p:nvPr/>
        </p:nvSpPr>
        <p:spPr>
          <a:xfrm>
            <a:off x="5365750" y="4513180"/>
            <a:ext cx="610235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S.O.C. Chirurgia Generale, Metabolica e Bariatrica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Ospedale Santa Maria Nuova – Firenze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2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S.O.S. Chirurgia Metabolica e Bariatrica 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Ospedale San Jacopo – Pistoia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606552D-7F37-F6BD-AF06-32DCF5803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853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84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D248B7E-A97C-4AEC-9650-C718079E54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406"/>
          <a:stretch>
            <a:fillRect/>
          </a:stretch>
        </p:blipFill>
        <p:spPr>
          <a:xfrm>
            <a:off x="922020" y="1985210"/>
            <a:ext cx="10347960" cy="3364029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28979BAC-85C7-3324-D12A-840E2A351B65}"/>
              </a:ext>
            </a:extLst>
          </p:cNvPr>
          <p:cNvSpPr/>
          <p:nvPr/>
        </p:nvSpPr>
        <p:spPr>
          <a:xfrm>
            <a:off x="6027825" y="1708484"/>
            <a:ext cx="2610851" cy="28153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841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36479B9-55A7-5F7B-0F36-606FE67AC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53" y="1220724"/>
            <a:ext cx="11223680" cy="44165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E87C60F3-74A7-3F59-BDD6-E7AD82731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4270"/>
            <a:ext cx="121920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i="0" u="none" strike="noStrike" baseline="0" dirty="0">
                <a:solidFill>
                  <a:srgbClr val="0070C0"/>
                </a:solidFill>
                <a:latin typeface="MyriadPro-SemiboldSemiCn"/>
              </a:rPr>
              <a:t>Scientific production on robotic metabolic and bariatric surgery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0EF0A664-EF02-E973-9597-24DC1C4FE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0747" y="3927519"/>
            <a:ext cx="79408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i="0" u="none" strike="noStrike" baseline="0" dirty="0">
                <a:solidFill>
                  <a:schemeClr val="bg1"/>
                </a:solidFill>
                <a:latin typeface="MyriadPro-SemiboldSemiCn"/>
              </a:rPr>
              <a:t>160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501A198-3DEC-2E9D-47C7-7D7684224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7789" y="4112185"/>
            <a:ext cx="79408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i="0" u="none" strike="noStrike" baseline="0" dirty="0">
                <a:solidFill>
                  <a:schemeClr val="bg1"/>
                </a:solidFill>
                <a:latin typeface="MyriadPro-SemiboldSemiCn"/>
              </a:rPr>
              <a:t>149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79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92C74-B066-DC16-FDF7-8C89C33D3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CF953726-156E-A2DB-D74F-69BB358BD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4270"/>
            <a:ext cx="121920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i="0" u="none" strike="noStrike" baseline="0" dirty="0">
                <a:solidFill>
                  <a:srgbClr val="0070C0"/>
                </a:solidFill>
                <a:latin typeface="MyriadPro-SemiboldSemiCn"/>
              </a:rPr>
              <a:t>Scientific production on robotic metabolic and bariatric surgery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9554B3E-932F-3E05-D064-16317B0B1212}"/>
              </a:ext>
            </a:extLst>
          </p:cNvPr>
          <p:cNvSpPr txBox="1"/>
          <p:nvPr/>
        </p:nvSpPr>
        <p:spPr>
          <a:xfrm>
            <a:off x="9083266" y="6359841"/>
            <a:ext cx="2840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C00000"/>
                </a:solidFill>
              </a:rPr>
              <a:t>Rivero-Moreno, </a:t>
            </a:r>
            <a:r>
              <a:rPr lang="it-IT" sz="1400" b="1" i="1" dirty="0">
                <a:solidFill>
                  <a:srgbClr val="C00000"/>
                </a:solidFill>
              </a:rPr>
              <a:t>J </a:t>
            </a:r>
            <a:r>
              <a:rPr lang="it-IT" sz="1400" b="1" i="1" dirty="0" err="1">
                <a:solidFill>
                  <a:srgbClr val="C00000"/>
                </a:solidFill>
              </a:rPr>
              <a:t>Robotic</a:t>
            </a:r>
            <a:r>
              <a:rPr lang="it-IT" sz="1400" b="1" i="1" dirty="0">
                <a:solidFill>
                  <a:srgbClr val="C00000"/>
                </a:solidFill>
              </a:rPr>
              <a:t> </a:t>
            </a:r>
            <a:r>
              <a:rPr lang="it-IT" sz="1400" b="1" i="1" dirty="0" err="1">
                <a:solidFill>
                  <a:srgbClr val="C00000"/>
                </a:solidFill>
              </a:rPr>
              <a:t>Surg</a:t>
            </a:r>
            <a:r>
              <a:rPr lang="it-IT" sz="1400" b="1" i="1" dirty="0">
                <a:solidFill>
                  <a:srgbClr val="C00000"/>
                </a:solidFill>
              </a:rPr>
              <a:t> </a:t>
            </a:r>
            <a:r>
              <a:rPr lang="it-IT" sz="1400" b="1" dirty="0">
                <a:solidFill>
                  <a:srgbClr val="C00000"/>
                </a:solidFill>
              </a:rPr>
              <a:t>2024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2113303-0B99-A3D7-5079-C51212396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0" y="1628758"/>
            <a:ext cx="10365906" cy="360048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29ABB39-1179-FECB-81C5-320579966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13" y="1171940"/>
            <a:ext cx="2290274" cy="58600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17270842-26E6-7437-B6BF-8599C429F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499103"/>
            <a:ext cx="10988040" cy="92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53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5E00B42-A604-20AD-09B5-81A52A835DF9}"/>
              </a:ext>
            </a:extLst>
          </p:cNvPr>
          <p:cNvSpPr txBox="1"/>
          <p:nvPr/>
        </p:nvSpPr>
        <p:spPr>
          <a:xfrm>
            <a:off x="468726" y="2646713"/>
            <a:ext cx="113570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i="0" u="none" strike="noStrike" baseline="0" dirty="0">
                <a:solidFill>
                  <a:srgbClr val="002060"/>
                </a:solidFill>
              </a:rPr>
              <a:t>There is no doubt that robotic surgery is here to stay</a:t>
            </a:r>
            <a:endParaRPr lang="it-IT" sz="4000" b="1" dirty="0">
              <a:solidFill>
                <a:srgbClr val="00206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73CEDB0-BE1F-510E-B71F-2B1A1BF5366C}"/>
              </a:ext>
            </a:extLst>
          </p:cNvPr>
          <p:cNvSpPr txBox="1"/>
          <p:nvPr/>
        </p:nvSpPr>
        <p:spPr>
          <a:xfrm>
            <a:off x="7238360" y="6277855"/>
            <a:ext cx="4762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 err="1">
                <a:solidFill>
                  <a:srgbClr val="002060"/>
                </a:solidFill>
              </a:rPr>
              <a:t>Papasavas</a:t>
            </a:r>
            <a:r>
              <a:rPr lang="en-US" b="1" noProof="0" dirty="0">
                <a:solidFill>
                  <a:srgbClr val="002060"/>
                </a:solidFill>
              </a:rPr>
              <a:t> et al. Editorial comment SOARD 2024</a:t>
            </a:r>
          </a:p>
        </p:txBody>
      </p:sp>
    </p:spTree>
    <p:extLst>
      <p:ext uri="{BB962C8B-B14F-4D97-AF65-F5344CB8AC3E}">
        <p14:creationId xmlns:p14="http://schemas.microsoft.com/office/powerpoint/2010/main" val="187032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2243A"/>
                </a:solidFill>
              </a:defRPr>
            </a:pPr>
            <a:r>
              <a:rPr lang="en-US" sz="2400" dirty="0"/>
              <a:t>Primary sleeve gastrectomy is already a highly efficient laparoscopic procedure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429000" cy="3383280"/>
          </a:xfrm>
          <a:prstGeom prst="roundRect">
            <a:avLst/>
          </a:prstGeom>
          <a:solidFill>
            <a:srgbClr val="F4F6F8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3383280"/>
          </a:xfrm>
          <a:prstGeom prst="rect">
            <a:avLst/>
          </a:prstGeom>
          <a:solidFill>
            <a:srgbClr val="275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81912"/>
            <a:ext cx="31089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75B8C"/>
                </a:solidFill>
              </a:defRPr>
            </a:pPr>
            <a:r>
              <a:t>STANDARDIZATION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993392"/>
            <a:ext cx="310896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191919"/>
                </a:solidFill>
              </a:defRPr>
            </a:pPr>
            <a:r>
              <a:t>Access, exposure, gastric mobilization, stapling and hemostatic control are highly reproducible.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417320"/>
            <a:ext cx="3429000" cy="3383280"/>
          </a:xfrm>
          <a:prstGeom prst="roundRect">
            <a:avLst/>
          </a:prstGeom>
          <a:solidFill>
            <a:srgbClr val="F4F6F8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70832" y="1417320"/>
            <a:ext cx="73152" cy="3383280"/>
          </a:xfrm>
          <a:prstGeom prst="rect">
            <a:avLst/>
          </a:prstGeom>
          <a:solidFill>
            <a:srgbClr val="1F7D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1581912"/>
            <a:ext cx="31089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F7D7E"/>
                </a:solidFill>
              </a:defRPr>
            </a:pPr>
            <a:r>
              <a:t>LEARNING CURVE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1993392"/>
            <a:ext cx="310896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191919"/>
                </a:solidFill>
              </a:defRPr>
            </a:pPr>
            <a:r>
              <a:t>Laparoscopy allows high-volume practice, short operative times and an established workflow.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3" y="1417320"/>
            <a:ext cx="3429000" cy="3383280"/>
          </a:xfrm>
          <a:prstGeom prst="roundRect">
            <a:avLst/>
          </a:prstGeom>
          <a:solidFill>
            <a:srgbClr val="F4F6F8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01583" y="1417320"/>
            <a:ext cx="73152" cy="3383280"/>
          </a:xfrm>
          <a:prstGeom prst="rect">
            <a:avLst/>
          </a:prstGeom>
          <a:solidFill>
            <a:srgbClr val="CC7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02752" y="1581912"/>
            <a:ext cx="31089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C7E30"/>
                </a:solidFill>
              </a:defRPr>
            </a:pPr>
            <a:r>
              <a:t>BENEFIT THRESHOLD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2752" y="1993392"/>
            <a:ext cx="310896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191919"/>
                </a:solidFill>
              </a:defRPr>
            </a:pPr>
            <a:r>
              <a:t>To replace an efficient technique, robotics must improve clinically meaningful outcomes—not only ergonomics.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25780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12243A"/>
                </a:solidFill>
              </a:defRPr>
            </a:pPr>
            <a:r>
              <a:rPr dirty="0"/>
              <a:t>Principle: “non-inferior” does not automatically mean “better.”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A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0" y="656539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5C6670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79D64-FE97-E859-756D-0E1DE4CBF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547ED304-59A5-6D32-A0DB-0C5C14377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131930"/>
            <a:ext cx="8577618" cy="75054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CD4C7AD-411F-FBB9-6FD6-6D6763D29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68" y="984830"/>
            <a:ext cx="7826991" cy="41580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4C6D41F5-7B5F-AB36-5BC9-775C039A4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012" y="6424323"/>
            <a:ext cx="2596146" cy="19406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839C9B-6098-F39D-51B2-A991420D1080}"/>
              </a:ext>
            </a:extLst>
          </p:cNvPr>
          <p:cNvSpPr txBox="1"/>
          <p:nvPr/>
        </p:nvSpPr>
        <p:spPr>
          <a:xfrm>
            <a:off x="677676" y="1614182"/>
            <a:ext cx="2520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0" dirty="0">
                <a:solidFill>
                  <a:srgbClr val="C00000"/>
                </a:solidFill>
              </a:rPr>
              <a:t>Conversion rate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97A0DF8-AA0B-F97D-9A1F-EF1918F142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82" y="2413337"/>
            <a:ext cx="11952076" cy="2779359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09FCDF1-7C96-5D68-7E6D-C4FF5557D2B4}"/>
              </a:ext>
            </a:extLst>
          </p:cNvPr>
          <p:cNvSpPr txBox="1"/>
          <p:nvPr/>
        </p:nvSpPr>
        <p:spPr>
          <a:xfrm>
            <a:off x="2183298" y="3292759"/>
            <a:ext cx="4521046" cy="1015663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000" b="1" noProof="0" dirty="0">
                <a:solidFill>
                  <a:srgbClr val="C00000"/>
                </a:solidFill>
              </a:rPr>
              <a:t>No difference</a:t>
            </a:r>
          </a:p>
        </p:txBody>
      </p:sp>
    </p:spTree>
    <p:extLst>
      <p:ext uri="{BB962C8B-B14F-4D97-AF65-F5344CB8AC3E}">
        <p14:creationId xmlns:p14="http://schemas.microsoft.com/office/powerpoint/2010/main" val="222584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CB5EE-EC62-91E7-281B-D8F98490E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620705C1-015F-8626-2D13-D5E77509E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131930"/>
            <a:ext cx="8577618" cy="75054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919230C-530D-28F6-A689-0FAE1C28F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68" y="984830"/>
            <a:ext cx="7826991" cy="41580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B9F93B6-0118-8FD6-0D3F-621803DB91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012" y="6424323"/>
            <a:ext cx="2596146" cy="19406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6568826-DB49-0ADF-5A80-CCF1F24FB8DD}"/>
              </a:ext>
            </a:extLst>
          </p:cNvPr>
          <p:cNvSpPr txBox="1"/>
          <p:nvPr/>
        </p:nvSpPr>
        <p:spPr>
          <a:xfrm>
            <a:off x="677676" y="1614182"/>
            <a:ext cx="1590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0" dirty="0">
                <a:solidFill>
                  <a:srgbClr val="C00000"/>
                </a:solidFill>
              </a:rPr>
              <a:t>Mortality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C9301D5-307D-53DD-C505-7F7C52439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590" y="2430780"/>
            <a:ext cx="11132820" cy="199644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3D0ED07-E860-4155-E56C-C6E90DCB0943}"/>
              </a:ext>
            </a:extLst>
          </p:cNvPr>
          <p:cNvSpPr txBox="1"/>
          <p:nvPr/>
        </p:nvSpPr>
        <p:spPr>
          <a:xfrm>
            <a:off x="1917581" y="2809247"/>
            <a:ext cx="4521046" cy="1015663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000" b="1" noProof="0" dirty="0">
                <a:solidFill>
                  <a:srgbClr val="C00000"/>
                </a:solidFill>
              </a:rPr>
              <a:t>No difference</a:t>
            </a:r>
          </a:p>
        </p:txBody>
      </p:sp>
    </p:spTree>
    <p:extLst>
      <p:ext uri="{BB962C8B-B14F-4D97-AF65-F5344CB8AC3E}">
        <p14:creationId xmlns:p14="http://schemas.microsoft.com/office/powerpoint/2010/main" val="327243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69C5B-EC90-79FF-E4C3-7E8454CE6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E1743368-A378-A607-EE9C-E1D6566FD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131930"/>
            <a:ext cx="8577618" cy="75054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AEE69B7-2C36-AB28-F340-E56A80F02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68" y="984830"/>
            <a:ext cx="7826991" cy="41580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F1F3060-3867-F1B6-4B07-1659A97B8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012" y="6424323"/>
            <a:ext cx="2596146" cy="19406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0A76921-4AA4-9E04-3F26-BD4D43B67C16}"/>
              </a:ext>
            </a:extLst>
          </p:cNvPr>
          <p:cNvSpPr txBox="1"/>
          <p:nvPr/>
        </p:nvSpPr>
        <p:spPr>
          <a:xfrm>
            <a:off x="677676" y="1614182"/>
            <a:ext cx="2449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0" dirty="0">
                <a:solidFill>
                  <a:srgbClr val="C00000"/>
                </a:solidFill>
              </a:rPr>
              <a:t>Staple line leak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519FBDC-A3FC-B8F8-8EF0-8D7F47286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810" y="2247900"/>
            <a:ext cx="11422380" cy="23622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5610464-B1D9-32F1-5312-B7B00F068594}"/>
              </a:ext>
            </a:extLst>
          </p:cNvPr>
          <p:cNvSpPr txBox="1"/>
          <p:nvPr/>
        </p:nvSpPr>
        <p:spPr>
          <a:xfrm>
            <a:off x="1472765" y="2984663"/>
            <a:ext cx="4521046" cy="1015663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000" b="1" noProof="0" dirty="0">
                <a:solidFill>
                  <a:srgbClr val="C00000"/>
                </a:solidFill>
              </a:rPr>
              <a:t>No difference</a:t>
            </a:r>
          </a:p>
        </p:txBody>
      </p:sp>
    </p:spTree>
    <p:extLst>
      <p:ext uri="{BB962C8B-B14F-4D97-AF65-F5344CB8AC3E}">
        <p14:creationId xmlns:p14="http://schemas.microsoft.com/office/powerpoint/2010/main" val="312899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4B912-F86A-AD4A-D6D2-F8693CD12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97F2CEC2-8E2C-C76A-9426-709308389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131930"/>
            <a:ext cx="8577618" cy="75054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70AF93CB-ADE8-5AE7-C3D2-BC5E6066B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68" y="984830"/>
            <a:ext cx="7826991" cy="41580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5E6B39B-604F-4D83-8D36-16D2A9BFA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012" y="6424323"/>
            <a:ext cx="2596146" cy="19406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1B8C0CF-A4EB-C8EB-6199-55DEE24B2C17}"/>
              </a:ext>
            </a:extLst>
          </p:cNvPr>
          <p:cNvSpPr txBox="1"/>
          <p:nvPr/>
        </p:nvSpPr>
        <p:spPr>
          <a:xfrm>
            <a:off x="677676" y="1614182"/>
            <a:ext cx="33557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0" dirty="0">
                <a:solidFill>
                  <a:srgbClr val="C00000"/>
                </a:solidFill>
              </a:rPr>
              <a:t>Surgical site infection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8B59533-6876-96B2-8F7A-83FDB6674E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53" y="2444746"/>
            <a:ext cx="10814769" cy="2135917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CC52FCE-3D97-8394-68FE-86F9FB04520F}"/>
              </a:ext>
            </a:extLst>
          </p:cNvPr>
          <p:cNvSpPr txBox="1"/>
          <p:nvPr/>
        </p:nvSpPr>
        <p:spPr>
          <a:xfrm>
            <a:off x="1479589" y="3004872"/>
            <a:ext cx="4521046" cy="1015663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000" b="1" noProof="0" dirty="0">
                <a:solidFill>
                  <a:srgbClr val="C00000"/>
                </a:solidFill>
              </a:rPr>
              <a:t>No difference</a:t>
            </a:r>
          </a:p>
        </p:txBody>
      </p:sp>
    </p:spTree>
    <p:extLst>
      <p:ext uri="{BB962C8B-B14F-4D97-AF65-F5344CB8AC3E}">
        <p14:creationId xmlns:p14="http://schemas.microsoft.com/office/powerpoint/2010/main" val="189924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70966-58B2-5DFA-CA60-370E99E9E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A08964E4-B3C6-3FB8-294F-C90865BE7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131930"/>
            <a:ext cx="8577618" cy="75054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1D40D19-3C10-B42C-8C5B-772E9166A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68" y="984830"/>
            <a:ext cx="7826991" cy="41580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42778F94-D480-8091-9A80-5F52044D5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012" y="6424323"/>
            <a:ext cx="2596146" cy="19406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601B69D-4E88-1CF2-4966-2C54CB738B48}"/>
              </a:ext>
            </a:extLst>
          </p:cNvPr>
          <p:cNvSpPr txBox="1"/>
          <p:nvPr/>
        </p:nvSpPr>
        <p:spPr>
          <a:xfrm>
            <a:off x="677676" y="1614182"/>
            <a:ext cx="1479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0" dirty="0">
                <a:solidFill>
                  <a:srgbClr val="C00000"/>
                </a:solidFill>
              </a:rPr>
              <a:t>Bleeding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5AE3F97-325D-7EBD-3ABD-B3258A886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75" y="2393517"/>
            <a:ext cx="10873740" cy="227838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B152D6F-4817-A153-FE8C-1C28F2D325F7}"/>
              </a:ext>
            </a:extLst>
          </p:cNvPr>
          <p:cNvSpPr txBox="1"/>
          <p:nvPr/>
        </p:nvSpPr>
        <p:spPr>
          <a:xfrm>
            <a:off x="2052659" y="3024875"/>
            <a:ext cx="4521046" cy="1015663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000" b="1" noProof="0" dirty="0">
                <a:solidFill>
                  <a:srgbClr val="C00000"/>
                </a:solidFill>
              </a:rPr>
              <a:t>No difference</a:t>
            </a:r>
          </a:p>
        </p:txBody>
      </p:sp>
    </p:spTree>
    <p:extLst>
      <p:ext uri="{BB962C8B-B14F-4D97-AF65-F5344CB8AC3E}">
        <p14:creationId xmlns:p14="http://schemas.microsoft.com/office/powerpoint/2010/main" val="372324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1D4C5-F2B7-CDB0-6856-660E5CC7C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04074622-D703-AE1B-2C3C-97A1451D7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131930"/>
            <a:ext cx="8577618" cy="75054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793A6C3D-DE5C-0263-C0F0-B4F3102CE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68" y="984830"/>
            <a:ext cx="7826991" cy="41580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3066B7C-AB3A-CE49-676D-FB94ADD48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012" y="6424323"/>
            <a:ext cx="2596146" cy="19406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FF7D57E-1067-A98A-D3AD-C8E992C52887}"/>
              </a:ext>
            </a:extLst>
          </p:cNvPr>
          <p:cNvSpPr txBox="1"/>
          <p:nvPr/>
        </p:nvSpPr>
        <p:spPr>
          <a:xfrm>
            <a:off x="677676" y="1614182"/>
            <a:ext cx="2635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0" dirty="0">
                <a:solidFill>
                  <a:srgbClr val="C00000"/>
                </a:solidFill>
              </a:rPr>
              <a:t>Incisional hernia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E880CDF-5A09-E3C4-488F-B23EC3C825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257" y="2514511"/>
            <a:ext cx="11027391" cy="1916009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89C061D-307D-FBCC-DB91-43DA27E5A3EE}"/>
              </a:ext>
            </a:extLst>
          </p:cNvPr>
          <p:cNvSpPr txBox="1"/>
          <p:nvPr/>
        </p:nvSpPr>
        <p:spPr>
          <a:xfrm>
            <a:off x="2089330" y="2846653"/>
            <a:ext cx="4521046" cy="1015663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000" b="1" noProof="0" dirty="0">
                <a:solidFill>
                  <a:srgbClr val="C00000"/>
                </a:solidFill>
              </a:rPr>
              <a:t>No difference</a:t>
            </a:r>
          </a:p>
        </p:txBody>
      </p:sp>
    </p:spTree>
    <p:extLst>
      <p:ext uri="{BB962C8B-B14F-4D97-AF65-F5344CB8AC3E}">
        <p14:creationId xmlns:p14="http://schemas.microsoft.com/office/powerpoint/2010/main" val="280372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6772A-DA1E-1392-78FA-2CA8E8CC5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3FAEC270-A20D-855E-BD2B-7B9ADAB22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131930"/>
            <a:ext cx="8577618" cy="75054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3D36B95-0B69-460E-288C-3A6EF65D8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68" y="984830"/>
            <a:ext cx="7826991" cy="41580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E8F4CC2-4BDB-C483-5B5C-F10919B57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012" y="6424323"/>
            <a:ext cx="2596146" cy="19406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CC7AAD4-958A-545F-822B-CEF2165CAB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88" y="2240621"/>
            <a:ext cx="11201400" cy="315468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739AA5E-EFD1-B417-E6EE-4BC951E73811}"/>
              </a:ext>
            </a:extLst>
          </p:cNvPr>
          <p:cNvSpPr txBox="1"/>
          <p:nvPr/>
        </p:nvSpPr>
        <p:spPr>
          <a:xfrm>
            <a:off x="561670" y="1559020"/>
            <a:ext cx="354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0" dirty="0">
                <a:solidFill>
                  <a:srgbClr val="C00000"/>
                </a:solidFill>
              </a:rPr>
              <a:t>Length of hospital stay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D874BF6-E540-54D4-0550-522672B45839}"/>
              </a:ext>
            </a:extLst>
          </p:cNvPr>
          <p:cNvSpPr txBox="1"/>
          <p:nvPr/>
        </p:nvSpPr>
        <p:spPr>
          <a:xfrm>
            <a:off x="2078846" y="3402462"/>
            <a:ext cx="6667274" cy="1015663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000" b="1" noProof="0" dirty="0">
                <a:solidFill>
                  <a:srgbClr val="C00000"/>
                </a:solidFill>
              </a:rPr>
              <a:t>Favours laparoscopy</a:t>
            </a:r>
          </a:p>
        </p:txBody>
      </p:sp>
    </p:spTree>
    <p:extLst>
      <p:ext uri="{BB962C8B-B14F-4D97-AF65-F5344CB8AC3E}">
        <p14:creationId xmlns:p14="http://schemas.microsoft.com/office/powerpoint/2010/main" val="87148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0BCA0-BAE1-5063-173C-A052F3A13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C36572C9-0C19-6609-0A05-9EC197C08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131930"/>
            <a:ext cx="8577618" cy="75054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B6E8EA4-5DCB-4738-5BB9-94CBEB97B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68" y="984830"/>
            <a:ext cx="7826991" cy="41580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E2A177D-76BB-B70E-99DD-3D7A3D657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012" y="6424323"/>
            <a:ext cx="2596146" cy="19406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6AA0C76-1FFF-3EF2-14FA-5BDE2B317CED}"/>
              </a:ext>
            </a:extLst>
          </p:cNvPr>
          <p:cNvSpPr txBox="1"/>
          <p:nvPr/>
        </p:nvSpPr>
        <p:spPr>
          <a:xfrm>
            <a:off x="561670" y="1559020"/>
            <a:ext cx="2423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0" dirty="0">
                <a:solidFill>
                  <a:srgbClr val="C00000"/>
                </a:solidFill>
              </a:rPr>
              <a:t>Operative time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45D264-9F68-D821-382A-CEE4BF6C88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131" y="2353780"/>
            <a:ext cx="11400430" cy="2166082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7B58816-1283-28EC-A966-D877997A9703}"/>
              </a:ext>
            </a:extLst>
          </p:cNvPr>
          <p:cNvSpPr txBox="1"/>
          <p:nvPr/>
        </p:nvSpPr>
        <p:spPr>
          <a:xfrm>
            <a:off x="2051550" y="3045716"/>
            <a:ext cx="6667274" cy="1015663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000" b="1" noProof="0" dirty="0">
                <a:solidFill>
                  <a:srgbClr val="C00000"/>
                </a:solidFill>
              </a:rPr>
              <a:t>Favours laparoscopy</a:t>
            </a:r>
          </a:p>
        </p:txBody>
      </p:sp>
    </p:spTree>
    <p:extLst>
      <p:ext uri="{BB962C8B-B14F-4D97-AF65-F5344CB8AC3E}">
        <p14:creationId xmlns:p14="http://schemas.microsoft.com/office/powerpoint/2010/main" val="285969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FD7D6-EAD7-EA03-1C28-BE45AED2C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DE3733CD-320C-6E8C-BDAD-66A9BDFE1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131930"/>
            <a:ext cx="8577618" cy="75054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A8E2A35-BB86-2D6B-AAE2-E21E0603B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68" y="984830"/>
            <a:ext cx="7826991" cy="41580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02451B23-C724-E647-C62F-4280047E0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012" y="6424323"/>
            <a:ext cx="2596146" cy="19406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1C1D806-03BC-E68D-F69D-82676141BF77}"/>
              </a:ext>
            </a:extLst>
          </p:cNvPr>
          <p:cNvSpPr txBox="1"/>
          <p:nvPr/>
        </p:nvSpPr>
        <p:spPr>
          <a:xfrm>
            <a:off x="561670" y="1559020"/>
            <a:ext cx="2749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0" dirty="0">
                <a:solidFill>
                  <a:srgbClr val="C00000"/>
                </a:solidFill>
              </a:rPr>
              <a:t>Readmission rate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C1CD23D-235E-794C-9E08-3C4D2DEE96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256" y="2450139"/>
            <a:ext cx="11175259" cy="265412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85E11E1-D121-7ADB-A07B-DDE1B3BBA7CE}"/>
              </a:ext>
            </a:extLst>
          </p:cNvPr>
          <p:cNvSpPr txBox="1"/>
          <p:nvPr/>
        </p:nvSpPr>
        <p:spPr>
          <a:xfrm>
            <a:off x="1650069" y="3177799"/>
            <a:ext cx="6667274" cy="1015663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000" b="1" noProof="0" dirty="0">
                <a:solidFill>
                  <a:srgbClr val="C00000"/>
                </a:solidFill>
              </a:rPr>
              <a:t>Favours laparoscopy</a:t>
            </a:r>
          </a:p>
        </p:txBody>
      </p:sp>
    </p:spTree>
    <p:extLst>
      <p:ext uri="{BB962C8B-B14F-4D97-AF65-F5344CB8AC3E}">
        <p14:creationId xmlns:p14="http://schemas.microsoft.com/office/powerpoint/2010/main" val="236411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3D97A-530A-A9E2-2260-C877CEEAF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9A95A0C-376D-6B9F-9586-7F29A5512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8" y="131930"/>
            <a:ext cx="8577618" cy="75054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642C6D9-188A-FE13-598E-B91B7D3A9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68" y="984830"/>
            <a:ext cx="7826991" cy="41580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F5263CA-9939-0EFB-E82A-1C7466C67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012" y="6424323"/>
            <a:ext cx="2596146" cy="19406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A3269C84-4475-E2C6-226A-EA21D23BD808}"/>
              </a:ext>
            </a:extLst>
          </p:cNvPr>
          <p:cNvSpPr txBox="1"/>
          <p:nvPr/>
        </p:nvSpPr>
        <p:spPr>
          <a:xfrm>
            <a:off x="677676" y="1614182"/>
            <a:ext cx="1359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0" dirty="0">
                <a:solidFill>
                  <a:srgbClr val="C00000"/>
                </a:solidFill>
              </a:rPr>
              <a:t>Charges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7946C93-12E3-58A3-1E1B-F93F7AC7D4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717" b="1"/>
          <a:stretch>
            <a:fillRect/>
          </a:stretch>
        </p:blipFill>
        <p:spPr>
          <a:xfrm>
            <a:off x="387427" y="2518012"/>
            <a:ext cx="10980420" cy="2517983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8F3D1D-6059-A290-60E5-433FF61AF116}"/>
              </a:ext>
            </a:extLst>
          </p:cNvPr>
          <p:cNvSpPr txBox="1"/>
          <p:nvPr/>
        </p:nvSpPr>
        <p:spPr>
          <a:xfrm>
            <a:off x="1767041" y="3429000"/>
            <a:ext cx="6667274" cy="1015663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000" b="1" noProof="0" dirty="0">
                <a:solidFill>
                  <a:srgbClr val="C00000"/>
                </a:solidFill>
              </a:rPr>
              <a:t>Favours laparoscopy</a:t>
            </a:r>
          </a:p>
        </p:txBody>
      </p:sp>
    </p:spTree>
    <p:extLst>
      <p:ext uri="{BB962C8B-B14F-4D97-AF65-F5344CB8AC3E}">
        <p14:creationId xmlns:p14="http://schemas.microsoft.com/office/powerpoint/2010/main" val="137789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632" y="345788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2243A"/>
                </a:solidFill>
              </a:defRPr>
            </a:pPr>
            <a:r>
              <a:rPr dirty="0"/>
              <a:t>The issue is efficiency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630466"/>
            <a:ext cx="10789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C6670"/>
                </a:solidFill>
              </a:defRPr>
            </a:pPr>
            <a:r>
              <a:rPr sz="1600" b="1" dirty="0"/>
              <a:t>When two techniques are clinically equivalent, time and cost become outcomes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18825"/>
            <a:ext cx="4902276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5C6670"/>
                </a:solidFill>
              </a:defRPr>
            </a:pPr>
            <a:r>
              <a:rPr dirty="0"/>
              <a:t>Reported differences favoring</a:t>
            </a:r>
            <a:r>
              <a:rPr lang="it-IT" dirty="0"/>
              <a:t> </a:t>
            </a:r>
            <a:r>
              <a:rPr lang="it-IT" dirty="0" err="1"/>
              <a:t>laparoscopy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822960" y="2148840"/>
            <a:ext cx="1965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2243A"/>
                </a:solidFill>
              </a:defRPr>
            </a:pPr>
            <a:r>
              <a:rPr dirty="0"/>
              <a:t>Operative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3200" y="2185416"/>
            <a:ext cx="2468880" cy="438912"/>
          </a:xfrm>
          <a:prstGeom prst="rect">
            <a:avLst/>
          </a:prstGeom>
          <a:solidFill>
            <a:srgbClr val="B1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257800" y="2148840"/>
            <a:ext cx="1920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B13B3B"/>
                </a:solidFill>
              </a:defRPr>
            </a:pPr>
            <a:r>
              <a:rPr dirty="0"/>
              <a:t>+27.5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965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2243A"/>
                </a:solidFill>
              </a:defRPr>
            </a:pPr>
            <a:r>
              <a:t>Length of stay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43200" y="3236976"/>
            <a:ext cx="1143000" cy="438912"/>
          </a:xfrm>
          <a:prstGeom prst="rect">
            <a:avLst/>
          </a:prstGeom>
          <a:solidFill>
            <a:srgbClr val="CC7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931920" y="3200400"/>
            <a:ext cx="1920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C7E30"/>
                </a:solidFill>
              </a:defRPr>
            </a:pPr>
            <a:r>
              <a:t>+0.15 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251960"/>
            <a:ext cx="1965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2243A"/>
                </a:solidFill>
              </a:defRPr>
            </a:pPr>
            <a:r>
              <a:t>Hospital cost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0" y="4288536"/>
            <a:ext cx="3383280" cy="438912"/>
          </a:xfrm>
          <a:prstGeom prst="rect">
            <a:avLst/>
          </a:prstGeom>
          <a:solidFill>
            <a:srgbClr val="B1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172200" y="4251960"/>
            <a:ext cx="1920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B13B3B"/>
                </a:solidFill>
              </a:defRPr>
            </a:pPr>
            <a:r>
              <a:t>+US$5,831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43800" y="1920240"/>
            <a:ext cx="36576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12243A"/>
                </a:solidFill>
              </a:defRPr>
            </a:pPr>
            <a:r>
              <a:rPr dirty="0"/>
              <a:t>For a high-volume procedure,</a:t>
            </a:r>
            <a:br>
              <a:rPr dirty="0"/>
            </a:br>
            <a:r>
              <a:rPr dirty="0"/>
              <a:t>a marginal difference per case</a:t>
            </a:r>
            <a:r>
              <a:rPr lang="it-IT" dirty="0"/>
              <a:t> </a:t>
            </a:r>
            <a:r>
              <a:rPr dirty="0"/>
              <a:t>multiplies across annual volume.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A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0" y="656539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5C6670"/>
                </a:solidFill>
              </a:defRPr>
            </a:pPr>
            <a:r>
              <a:t>4</a:t>
            </a: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5E926F0B-CBE0-70E6-58FB-0B4750714C91}"/>
              </a:ext>
            </a:extLst>
          </p:cNvPr>
          <p:cNvSpPr txBox="1"/>
          <p:nvPr/>
        </p:nvSpPr>
        <p:spPr>
          <a:xfrm>
            <a:off x="9321421" y="6028289"/>
            <a:ext cx="2597851" cy="307777"/>
          </a:xfrm>
          <a:prstGeom prst="rect">
            <a:avLst/>
          </a:prstGeom>
          <a:noFill/>
        </p:spPr>
        <p:txBody>
          <a:bodyPr wrap="square" lIns="50800" rIns="50800">
            <a:spAutoFit/>
          </a:bodyPr>
          <a:lstStyle/>
          <a:p>
            <a:pPr algn="l">
              <a:defRPr sz="1100" b="0">
                <a:solidFill>
                  <a:srgbClr val="5C6670"/>
                </a:solidFill>
              </a:defRPr>
            </a:pPr>
            <a:r>
              <a:rPr lang="it-IT" sz="1400" b="1" dirty="0">
                <a:solidFill>
                  <a:srgbClr val="002060"/>
                </a:solidFill>
              </a:rPr>
              <a:t>Zhao et al. </a:t>
            </a:r>
            <a:r>
              <a:rPr lang="it-IT" sz="1400" b="1" i="1" dirty="0">
                <a:solidFill>
                  <a:srgbClr val="002060"/>
                </a:solidFill>
              </a:rPr>
              <a:t>Obes </a:t>
            </a:r>
            <a:r>
              <a:rPr lang="it-IT" sz="1400" b="1" i="1" dirty="0" err="1">
                <a:solidFill>
                  <a:srgbClr val="002060"/>
                </a:solidFill>
              </a:rPr>
              <a:t>Surg</a:t>
            </a:r>
            <a:r>
              <a:rPr lang="it-IT" sz="1400" b="1" dirty="0">
                <a:solidFill>
                  <a:srgbClr val="002060"/>
                </a:solidFill>
              </a:rPr>
              <a:t> 2024</a:t>
            </a:r>
            <a:endParaRPr sz="1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962F642F-69D1-6697-E0A3-6F9778482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3065" y="6503499"/>
            <a:ext cx="2285204" cy="18528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F90E2A8-5A47-7B5C-AB19-2450E010C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97" y="942975"/>
            <a:ext cx="7867934" cy="49365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9C39F149-7A7B-FBEC-42F6-B73AFF193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97" y="95592"/>
            <a:ext cx="9472357" cy="820299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56937970-4EC6-A501-4508-26EB2B0D89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5034" y="1717968"/>
            <a:ext cx="8465820" cy="504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59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2243A"/>
                </a:solidFill>
              </a:defRPr>
            </a:pPr>
            <a:r>
              <a:rPr dirty="0"/>
              <a:t>Cost: not only the price of the platform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3291840" cy="1828800"/>
          </a:xfrm>
          <a:prstGeom prst="roundRect">
            <a:avLst/>
          </a:prstGeom>
          <a:solidFill>
            <a:srgbClr val="F4F6F8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73152" cy="1828800"/>
          </a:xfrm>
          <a:prstGeom prst="rect">
            <a:avLst/>
          </a:prstGeom>
          <a:solidFill>
            <a:srgbClr val="275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581912"/>
            <a:ext cx="2971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75B8C"/>
                </a:solidFill>
              </a:defRPr>
            </a:pPr>
            <a:r>
              <a:rPr dirty="0"/>
              <a:t>CAPEX</a:t>
            </a:r>
            <a:r>
              <a:rPr lang="it-IT" dirty="0"/>
              <a:t> (</a:t>
            </a:r>
            <a:r>
              <a:rPr lang="it-IT" i="1" dirty="0" err="1"/>
              <a:t>CApital</a:t>
            </a:r>
            <a:r>
              <a:rPr lang="it-IT" i="1" dirty="0"/>
              <a:t> </a:t>
            </a:r>
            <a:r>
              <a:rPr lang="it-IT" i="1" dirty="0" err="1"/>
              <a:t>EXpenditure</a:t>
            </a:r>
            <a:r>
              <a:rPr lang="it-IT" i="1" dirty="0"/>
              <a:t>)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932688" y="1993392"/>
            <a:ext cx="297180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191919"/>
                </a:solidFill>
              </a:defRPr>
            </a:pPr>
            <a:r>
              <a:t>Purchase / leasing, maintenance, infrastructure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417320"/>
            <a:ext cx="3291840" cy="1828800"/>
          </a:xfrm>
          <a:prstGeom prst="roundRect">
            <a:avLst/>
          </a:prstGeom>
          <a:solidFill>
            <a:srgbClr val="F4F6F8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417320"/>
            <a:ext cx="73152" cy="1828800"/>
          </a:xfrm>
          <a:prstGeom prst="rect">
            <a:avLst/>
          </a:prstGeom>
          <a:solidFill>
            <a:srgbClr val="CC7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36007" y="1581912"/>
            <a:ext cx="2971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C7E30"/>
                </a:solidFill>
              </a:defRPr>
            </a:pPr>
            <a:r>
              <a:rPr dirty="0"/>
              <a:t>OPEX</a:t>
            </a:r>
            <a:r>
              <a:rPr lang="it-IT" dirty="0"/>
              <a:t> (</a:t>
            </a:r>
            <a:r>
              <a:rPr lang="it-IT" i="1" dirty="0" err="1"/>
              <a:t>OPerating</a:t>
            </a:r>
            <a:r>
              <a:rPr lang="it-IT" i="1" dirty="0"/>
              <a:t> </a:t>
            </a:r>
            <a:r>
              <a:rPr lang="it-IT" i="1" dirty="0" err="1"/>
              <a:t>EXpenditure</a:t>
            </a:r>
            <a:r>
              <a:rPr lang="it-IT" dirty="0"/>
              <a:t>)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4636007" y="1993392"/>
            <a:ext cx="297180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191919"/>
                </a:solidFill>
              </a:defRPr>
            </a:pPr>
            <a:r>
              <a:rPr dirty="0"/>
              <a:t>Dedicated instruments and per-procedure costs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417320"/>
            <a:ext cx="3291840" cy="1828800"/>
          </a:xfrm>
          <a:prstGeom prst="roundRect">
            <a:avLst/>
          </a:prstGeom>
          <a:solidFill>
            <a:srgbClr val="F4F6F8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38160" y="1417320"/>
            <a:ext cx="73152" cy="1828800"/>
          </a:xfrm>
          <a:prstGeom prst="rect">
            <a:avLst/>
          </a:prstGeom>
          <a:solidFill>
            <a:srgbClr val="B1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39328" y="1581912"/>
            <a:ext cx="2971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B13B3B"/>
                </a:solidFill>
              </a:defRPr>
            </a:pPr>
            <a:r>
              <a:t>OR TIME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9328" y="1993392"/>
            <a:ext cx="297180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191919"/>
                </a:solidFill>
              </a:defRPr>
            </a:pPr>
            <a:r>
              <a:t>Docking, setup, turnover, learning curve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703320"/>
            <a:ext cx="3291840" cy="1828800"/>
          </a:xfrm>
          <a:prstGeom prst="roundRect">
            <a:avLst/>
          </a:prstGeom>
          <a:solidFill>
            <a:srgbClr val="F4F6F8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31520" y="3703320"/>
            <a:ext cx="73152" cy="1828800"/>
          </a:xfrm>
          <a:prstGeom prst="rect">
            <a:avLst/>
          </a:prstGeom>
          <a:solidFill>
            <a:srgbClr val="1F7D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2688" y="3867911"/>
            <a:ext cx="2971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F7D7E"/>
                </a:solidFill>
              </a:defRPr>
            </a:pPr>
            <a:r>
              <a:t>VOLUME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" y="4279392"/>
            <a:ext cx="297180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191919"/>
                </a:solidFill>
              </a:defRPr>
            </a:pPr>
            <a:r>
              <a:t>The higher the volume, the greater the cumulative differential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703320"/>
            <a:ext cx="3291840" cy="1828800"/>
          </a:xfrm>
          <a:prstGeom prst="roundRect">
            <a:avLst/>
          </a:prstGeom>
          <a:solidFill>
            <a:srgbClr val="F4F6F8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34840" y="3703320"/>
            <a:ext cx="73152" cy="1828800"/>
          </a:xfrm>
          <a:prstGeom prst="rect">
            <a:avLst/>
          </a:prstGeom>
          <a:solidFill>
            <a:srgbClr val="3E7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36007" y="3867911"/>
            <a:ext cx="2971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3E7E52"/>
                </a:solidFill>
              </a:defRPr>
            </a:pPr>
            <a:r>
              <a:t>SURGICAL MIX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36007" y="4279392"/>
            <a:ext cx="297180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191919"/>
                </a:solidFill>
              </a:defRPr>
            </a:pPr>
            <a:r>
              <a:t>Value increases when the platform is used for complex cases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38160" y="3703320"/>
            <a:ext cx="3291840" cy="1828800"/>
          </a:xfrm>
          <a:prstGeom prst="roundRect">
            <a:avLst/>
          </a:prstGeom>
          <a:solidFill>
            <a:srgbClr val="F4F6F8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138160" y="3703320"/>
            <a:ext cx="73152" cy="1828800"/>
          </a:xfrm>
          <a:prstGeom prst="rect">
            <a:avLst/>
          </a:prstGeom>
          <a:solidFill>
            <a:srgbClr val="12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339328" y="3867911"/>
            <a:ext cx="2971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2243A"/>
                </a:solidFill>
              </a:defRPr>
            </a:pPr>
            <a:r>
              <a:t>SYSTEM ECONOMICS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39328" y="4279392"/>
            <a:ext cx="297180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191919"/>
                </a:solidFill>
              </a:defRPr>
            </a:pPr>
            <a:r>
              <a:t>Robotics makes more sense when it improves the entire portfolio, not a single sleeve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A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789920" y="656539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5C6670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2243A"/>
                </a:solidFill>
              </a:defRPr>
            </a:pPr>
            <a:r>
              <a:rPr lang="it-IT" dirty="0"/>
              <a:t>One of t</a:t>
            </a:r>
            <a:r>
              <a:rPr dirty="0"/>
              <a:t>he weak point: sleeve gastrectomy requires little suturing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92984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5C6670"/>
                </a:solidFill>
              </a:defRPr>
            </a:pPr>
            <a:r>
              <a:rPr dirty="0"/>
              <a:t>What do we actually do in primary sleeve?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53656"/>
            <a:ext cx="50292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191919"/>
                </a:solidFill>
              </a:defRPr>
            </a:pPr>
            <a:r>
              <a:rPr dirty="0"/>
              <a:t>• Exposure and traction</a:t>
            </a:r>
          </a:p>
          <a:p>
            <a:pPr>
              <a:spcAft>
                <a:spcPts val="900"/>
              </a:spcAft>
              <a:defRPr sz="2000">
                <a:solidFill>
                  <a:srgbClr val="191919"/>
                </a:solidFill>
              </a:defRPr>
            </a:pPr>
            <a:r>
              <a:rPr dirty="0"/>
              <a:t>• Greater-curvature mobilization</a:t>
            </a:r>
          </a:p>
          <a:p>
            <a:pPr>
              <a:spcAft>
                <a:spcPts val="900"/>
              </a:spcAft>
              <a:defRPr sz="2000">
                <a:solidFill>
                  <a:srgbClr val="191919"/>
                </a:solidFill>
              </a:defRPr>
            </a:pPr>
            <a:r>
              <a:rPr dirty="0"/>
              <a:t>• Stapling line</a:t>
            </a:r>
          </a:p>
          <a:p>
            <a:pPr>
              <a:spcAft>
                <a:spcPts val="900"/>
              </a:spcAft>
              <a:defRPr sz="2000">
                <a:solidFill>
                  <a:srgbClr val="191919"/>
                </a:solidFill>
              </a:defRPr>
            </a:pPr>
            <a:r>
              <a:rPr dirty="0"/>
              <a:t>• Hemostatic control</a:t>
            </a:r>
          </a:p>
          <a:p>
            <a:pPr>
              <a:spcAft>
                <a:spcPts val="900"/>
              </a:spcAft>
              <a:defRPr sz="2000">
                <a:solidFill>
                  <a:srgbClr val="191919"/>
                </a:solidFill>
              </a:defRPr>
            </a:pPr>
            <a:r>
              <a:rPr dirty="0"/>
              <a:t>• Optional testing / revision of the staple line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600200"/>
            <a:ext cx="4572000" cy="3794760"/>
          </a:xfrm>
          <a:prstGeom prst="roundRect">
            <a:avLst/>
          </a:prstGeom>
          <a:solidFill>
            <a:srgbClr val="12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20840" y="2011680"/>
            <a:ext cx="3931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ROBOTICS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20840" y="2743200"/>
            <a:ext cx="3931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maximum advantage when the procedure requires</a:t>
            </a:r>
            <a:br/>
            <a:r>
              <a:t>precision + dissection + suturing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4251960"/>
            <a:ext cx="3931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D2DCE6"/>
                </a:solidFill>
              </a:defRPr>
            </a:pPr>
            <a:r>
              <a:t>In a standard sleeve: only part of the robotic advantage is used.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A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789920" y="656539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5C6670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8F0E6-8861-2A63-5FAF-53F5225EF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FE23CE65-09A2-11EC-8184-F16870501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193" y="121714"/>
            <a:ext cx="7817614" cy="175676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ED04BD6-3D53-F897-268E-5EBB5D9E1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451" y="6523530"/>
            <a:ext cx="4288711" cy="212756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84CDD2C-24FE-2539-0A22-DD3FA5AD431E}"/>
              </a:ext>
            </a:extLst>
          </p:cNvPr>
          <p:cNvSpPr txBox="1"/>
          <p:nvPr/>
        </p:nvSpPr>
        <p:spPr>
          <a:xfrm>
            <a:off x="10365897" y="2961685"/>
            <a:ext cx="1203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Data from </a:t>
            </a:r>
          </a:p>
          <a:p>
            <a:r>
              <a:rPr lang="it-IT" b="1" dirty="0">
                <a:solidFill>
                  <a:srgbClr val="002060"/>
                </a:solidFill>
              </a:rPr>
              <a:t>MBSAQIP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46B1FC3-BD97-354C-A700-376011946F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285" y="2016794"/>
            <a:ext cx="9380220" cy="424434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4A06AD3-E127-C087-B6F4-0FB85E0993A2}"/>
              </a:ext>
            </a:extLst>
          </p:cNvPr>
          <p:cNvSpPr/>
          <p:nvPr/>
        </p:nvSpPr>
        <p:spPr>
          <a:xfrm>
            <a:off x="253285" y="2551099"/>
            <a:ext cx="9380220" cy="17673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9008A25E-70B5-2040-01D7-76A9E90C092F}"/>
              </a:ext>
            </a:extLst>
          </p:cNvPr>
          <p:cNvCxnSpPr/>
          <p:nvPr/>
        </p:nvCxnSpPr>
        <p:spPr>
          <a:xfrm>
            <a:off x="356802" y="4027446"/>
            <a:ext cx="161040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37FCA728-2370-C7C9-E4E6-D2F97E6DCD28}"/>
              </a:ext>
            </a:extLst>
          </p:cNvPr>
          <p:cNvCxnSpPr>
            <a:cxnSpLocks/>
          </p:cNvCxnSpPr>
          <p:nvPr/>
        </p:nvCxnSpPr>
        <p:spPr>
          <a:xfrm>
            <a:off x="253285" y="4578404"/>
            <a:ext cx="112215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B9E4BCBD-2897-40E8-7671-E0D392419F62}"/>
              </a:ext>
            </a:extLst>
          </p:cNvPr>
          <p:cNvCxnSpPr/>
          <p:nvPr/>
        </p:nvCxnSpPr>
        <p:spPr>
          <a:xfrm>
            <a:off x="253285" y="5508172"/>
            <a:ext cx="161040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3D665183-03CB-C0C8-01FB-2EF45DA54E56}"/>
              </a:ext>
            </a:extLst>
          </p:cNvPr>
          <p:cNvCxnSpPr>
            <a:cxnSpLocks/>
          </p:cNvCxnSpPr>
          <p:nvPr/>
        </p:nvCxnSpPr>
        <p:spPr>
          <a:xfrm>
            <a:off x="253285" y="5692589"/>
            <a:ext cx="12527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6">
            <a:extLst>
              <a:ext uri="{FF2B5EF4-FFF2-40B4-BE49-F238E27FC236}">
                <a16:creationId xmlns:a16="http://schemas.microsoft.com/office/drawing/2014/main" id="{2AB478EF-8B60-ECA6-F223-C76B9E264226}"/>
              </a:ext>
            </a:extLst>
          </p:cNvPr>
          <p:cNvCxnSpPr/>
          <p:nvPr/>
        </p:nvCxnSpPr>
        <p:spPr>
          <a:xfrm>
            <a:off x="253285" y="3867024"/>
            <a:ext cx="161040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6">
            <a:extLst>
              <a:ext uri="{FF2B5EF4-FFF2-40B4-BE49-F238E27FC236}">
                <a16:creationId xmlns:a16="http://schemas.microsoft.com/office/drawing/2014/main" id="{2B069589-F1DD-4729-748B-E9A6BFFEBFB6}"/>
              </a:ext>
            </a:extLst>
          </p:cNvPr>
          <p:cNvCxnSpPr/>
          <p:nvPr/>
        </p:nvCxnSpPr>
        <p:spPr>
          <a:xfrm>
            <a:off x="356802" y="4420478"/>
            <a:ext cx="161040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062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7848C9F0-1182-15F3-D2DC-96A47270D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193" y="121714"/>
            <a:ext cx="7817614" cy="175676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9F80CD9-B8CC-AF34-0A21-51A967110A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451" y="6523530"/>
            <a:ext cx="4288711" cy="21275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B86A347-300C-E664-39FC-C3857FEE76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999" y="1968455"/>
            <a:ext cx="9616440" cy="431292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3910FA6-CFB0-3D0E-C06D-64E44AB8B915}"/>
              </a:ext>
            </a:extLst>
          </p:cNvPr>
          <p:cNvSpPr txBox="1"/>
          <p:nvPr/>
        </p:nvSpPr>
        <p:spPr>
          <a:xfrm>
            <a:off x="10365897" y="2961685"/>
            <a:ext cx="1203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Data from </a:t>
            </a:r>
          </a:p>
          <a:p>
            <a:r>
              <a:rPr lang="it-IT" b="1" dirty="0">
                <a:solidFill>
                  <a:srgbClr val="002060"/>
                </a:solidFill>
              </a:rPr>
              <a:t>MBSAQIP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64864FD-B2CA-F2B7-3679-814238FB248A}"/>
              </a:ext>
            </a:extLst>
          </p:cNvPr>
          <p:cNvSpPr/>
          <p:nvPr/>
        </p:nvSpPr>
        <p:spPr>
          <a:xfrm>
            <a:off x="176733" y="2520363"/>
            <a:ext cx="9691706" cy="192101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F271AD3D-F95B-0625-C85D-B2AB3D541960}"/>
              </a:ext>
            </a:extLst>
          </p:cNvPr>
          <p:cNvCxnSpPr>
            <a:cxnSpLocks/>
          </p:cNvCxnSpPr>
          <p:nvPr/>
        </p:nvCxnSpPr>
        <p:spPr>
          <a:xfrm>
            <a:off x="251999" y="3825369"/>
            <a:ext cx="12527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F6D36A1F-BA9E-4F13-C19E-0B1E8E6C4B21}"/>
              </a:ext>
            </a:extLst>
          </p:cNvPr>
          <p:cNvCxnSpPr>
            <a:cxnSpLocks/>
          </p:cNvCxnSpPr>
          <p:nvPr/>
        </p:nvCxnSpPr>
        <p:spPr>
          <a:xfrm>
            <a:off x="251999" y="4563036"/>
            <a:ext cx="12527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2">
            <a:extLst>
              <a:ext uri="{FF2B5EF4-FFF2-40B4-BE49-F238E27FC236}">
                <a16:creationId xmlns:a16="http://schemas.microsoft.com/office/drawing/2014/main" id="{C5B24854-1FF5-4B63-2203-AEC6A5C33DB4}"/>
              </a:ext>
            </a:extLst>
          </p:cNvPr>
          <p:cNvCxnSpPr>
            <a:cxnSpLocks/>
          </p:cNvCxnSpPr>
          <p:nvPr/>
        </p:nvCxnSpPr>
        <p:spPr>
          <a:xfrm>
            <a:off x="176733" y="2901525"/>
            <a:ext cx="12527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2">
            <a:extLst>
              <a:ext uri="{FF2B5EF4-FFF2-40B4-BE49-F238E27FC236}">
                <a16:creationId xmlns:a16="http://schemas.microsoft.com/office/drawing/2014/main" id="{896190BA-6DED-6245-4625-F09936EE75B9}"/>
              </a:ext>
            </a:extLst>
          </p:cNvPr>
          <p:cNvCxnSpPr>
            <a:cxnSpLocks/>
          </p:cNvCxnSpPr>
          <p:nvPr/>
        </p:nvCxnSpPr>
        <p:spPr>
          <a:xfrm>
            <a:off x="176733" y="6071263"/>
            <a:ext cx="84595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2">
            <a:extLst>
              <a:ext uri="{FF2B5EF4-FFF2-40B4-BE49-F238E27FC236}">
                <a16:creationId xmlns:a16="http://schemas.microsoft.com/office/drawing/2014/main" id="{8817D6FC-9BF3-A10B-BE36-A79036B4AB09}"/>
              </a:ext>
            </a:extLst>
          </p:cNvPr>
          <p:cNvCxnSpPr>
            <a:cxnSpLocks/>
          </p:cNvCxnSpPr>
          <p:nvPr/>
        </p:nvCxnSpPr>
        <p:spPr>
          <a:xfrm>
            <a:off x="188765" y="6272680"/>
            <a:ext cx="84595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480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7DB42-74D3-FE5F-E22A-E3A90C6B7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8E675D7D-A646-2741-535C-42564BEA9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193" y="121714"/>
            <a:ext cx="7817614" cy="175676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A1241B8-7C50-14A5-4080-C471FAC33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451" y="6523530"/>
            <a:ext cx="4288711" cy="212756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14763D0-40AB-5BF0-3F8F-86139E104CF8}"/>
              </a:ext>
            </a:extLst>
          </p:cNvPr>
          <p:cNvSpPr txBox="1"/>
          <p:nvPr/>
        </p:nvSpPr>
        <p:spPr>
          <a:xfrm>
            <a:off x="9720439" y="2930949"/>
            <a:ext cx="1203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Data from </a:t>
            </a:r>
          </a:p>
          <a:p>
            <a:r>
              <a:rPr lang="it-IT" b="1" dirty="0">
                <a:solidFill>
                  <a:srgbClr val="002060"/>
                </a:solidFill>
              </a:rPr>
              <a:t>MBSAQIP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1996EB0-7306-ED98-2EF0-385CCBB797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697" y="1934055"/>
            <a:ext cx="846582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818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2243A"/>
                </a:solidFill>
              </a:defRPr>
            </a:pPr>
            <a:r>
              <a:rPr dirty="0"/>
              <a:t>A practical proposal: select, don’t convert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96112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C6670"/>
                </a:solidFill>
              </a:defRPr>
            </a:pPr>
            <a:r>
              <a:t>Robotics in primary sleeve as a strategic choice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828800"/>
            <a:ext cx="2423160" cy="2377440"/>
          </a:xfrm>
          <a:prstGeom prst="roundRect">
            <a:avLst/>
          </a:prstGeom>
          <a:solidFill>
            <a:srgbClr val="F4F6F8"/>
          </a:solidFill>
          <a:ln>
            <a:solidFill>
              <a:srgbClr val="275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463040" y="1417320"/>
            <a:ext cx="685800" cy="685800"/>
          </a:xfrm>
          <a:prstGeom prst="ellipse">
            <a:avLst/>
          </a:prstGeom>
          <a:solidFill>
            <a:srgbClr val="275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463040" y="1536192"/>
            <a:ext cx="685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2331720"/>
            <a:ext cx="2103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275B8C"/>
                </a:solidFill>
              </a:defRPr>
            </a:pPr>
            <a:r>
              <a:t>Standard sleeve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2971800"/>
            <a:ext cx="21031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191919"/>
                </a:solidFill>
              </a:defRPr>
            </a:pPr>
            <a:r>
              <a:t>LSG as default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1828800"/>
            <a:ext cx="2423160" cy="2377440"/>
          </a:xfrm>
          <a:prstGeom prst="roundRect">
            <a:avLst/>
          </a:prstGeom>
          <a:solidFill>
            <a:srgbClr val="F4F6F8"/>
          </a:solidFill>
          <a:ln>
            <a:solidFill>
              <a:srgbClr val="CC7E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343400" y="1417320"/>
            <a:ext cx="685800" cy="685800"/>
          </a:xfrm>
          <a:prstGeom prst="ellipse">
            <a:avLst/>
          </a:prstGeom>
          <a:solidFill>
            <a:srgbClr val="CC7E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43400" y="1536192"/>
            <a:ext cx="685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9312" y="2331720"/>
            <a:ext cx="2103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CC7E30"/>
                </a:solidFill>
              </a:defRPr>
            </a:pPr>
            <a:r>
              <a:t>Expected complexity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9312" y="2971800"/>
            <a:ext cx="21031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191919"/>
                </a:solidFill>
              </a:defRPr>
            </a:pPr>
            <a:r>
              <a:t>Consider RSG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80" y="1828800"/>
            <a:ext cx="2423160" cy="2377440"/>
          </a:xfrm>
          <a:prstGeom prst="roundRect">
            <a:avLst/>
          </a:prstGeom>
          <a:solidFill>
            <a:srgbClr val="F4F6F8"/>
          </a:solidFill>
          <a:ln>
            <a:solidFill>
              <a:srgbClr val="1F7D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223760" y="1417320"/>
            <a:ext cx="685800" cy="685800"/>
          </a:xfrm>
          <a:prstGeom prst="ellipse">
            <a:avLst/>
          </a:prstGeom>
          <a:solidFill>
            <a:srgbClr val="1F7D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223760" y="1536192"/>
            <a:ext cx="685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2331720"/>
            <a:ext cx="2103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F7D7E"/>
                </a:solidFill>
              </a:defRPr>
            </a:pPr>
            <a:r>
              <a:t>Mature robotic team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9672" y="2971800"/>
            <a:ext cx="21031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191919"/>
                </a:solidFill>
              </a:defRPr>
            </a:pPr>
            <a:r>
              <a:t>Assess outcomes and time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235440" y="1828800"/>
            <a:ext cx="2423160" cy="2377440"/>
          </a:xfrm>
          <a:prstGeom prst="roundRect">
            <a:avLst/>
          </a:prstGeom>
          <a:solidFill>
            <a:srgbClr val="F4F6F8"/>
          </a:solidFill>
          <a:ln>
            <a:solidFill>
              <a:srgbClr val="3E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104119" y="1417320"/>
            <a:ext cx="685800" cy="685800"/>
          </a:xfrm>
          <a:prstGeom prst="ellipse">
            <a:avLst/>
          </a:prstGeom>
          <a:solidFill>
            <a:srgbClr val="3E7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104119" y="1536192"/>
            <a:ext cx="685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00032" y="2331720"/>
            <a:ext cx="2103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3E7E52"/>
                </a:solidFill>
              </a:defRPr>
            </a:pPr>
            <a:r>
              <a:rPr lang="it-IT" dirty="0" err="1"/>
              <a:t>Education</a:t>
            </a:r>
            <a:endParaRPr dirty="0"/>
          </a:p>
        </p:txBody>
      </p:sp>
      <p:sp>
        <p:nvSpPr>
          <p:cNvPr id="24" name="TextBox 23"/>
          <p:cNvSpPr txBox="1"/>
          <p:nvPr/>
        </p:nvSpPr>
        <p:spPr>
          <a:xfrm>
            <a:off x="9400032" y="2971800"/>
            <a:ext cx="21031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191919"/>
                </a:solidFill>
              </a:defRPr>
            </a:pPr>
            <a:r>
              <a:rPr lang="en-US" dirty="0"/>
              <a:t>SG may represent a suitable procedure for gaining experience with robotic surgery</a:t>
            </a:r>
            <a:endParaRPr dirty="0"/>
          </a:p>
        </p:txBody>
      </p:sp>
      <p:sp>
        <p:nvSpPr>
          <p:cNvPr id="25" name="TextBox 24"/>
          <p:cNvSpPr txBox="1"/>
          <p:nvPr/>
        </p:nvSpPr>
        <p:spPr>
          <a:xfrm>
            <a:off x="914400" y="4800600"/>
            <a:ext cx="102412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12243A"/>
                </a:solidFill>
              </a:defRPr>
            </a:pPr>
            <a:r>
              <a:rPr dirty="0"/>
              <a:t>The goal is to achieve measurable benefit—</a:t>
            </a:r>
            <a:endParaRPr lang="it-IT" dirty="0"/>
          </a:p>
          <a:p>
            <a:pPr algn="ctr">
              <a:defRPr sz="2200" b="1">
                <a:solidFill>
                  <a:srgbClr val="12243A"/>
                </a:solidFill>
              </a:defRPr>
            </a:pPr>
            <a:r>
              <a:rPr dirty="0"/>
              <a:t>not simply to “perform the sleeve robotically.”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A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789920" y="6565392"/>
            <a:ext cx="640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5C6670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36F57-0055-37F4-DB54-8B76F3E27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C4D7F7BC-8258-8FA0-843B-9F6601C94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3019"/>
            <a:ext cx="12192000" cy="864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4800" b="1" dirty="0">
                <a:solidFill>
                  <a:srgbClr val="C00000"/>
                </a:solidFill>
                <a:ea typeface="ＭＳ Ｐゴシック" pitchFamily="34" charset="-128"/>
              </a:rPr>
              <a:t>Future directions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7D55CF8-7A0E-50F5-5791-5AEFF841EF74}"/>
              </a:ext>
            </a:extLst>
          </p:cNvPr>
          <p:cNvSpPr txBox="1"/>
          <p:nvPr/>
        </p:nvSpPr>
        <p:spPr>
          <a:xfrm>
            <a:off x="419100" y="2010579"/>
            <a:ext cx="3093720" cy="1964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 sz="2000"/>
            </a:pPr>
            <a:r>
              <a:rPr lang="en-US" sz="2800" b="1" noProof="0" dirty="0">
                <a:solidFill>
                  <a:srgbClr val="0070C0"/>
                </a:solidFill>
              </a:rPr>
              <a:t>AI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 sz="2000"/>
            </a:pPr>
            <a:r>
              <a:rPr lang="en-US" sz="2800" b="1" noProof="0" dirty="0">
                <a:solidFill>
                  <a:srgbClr val="0070C0"/>
                </a:solidFill>
              </a:rPr>
              <a:t>Fluorescence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  <a:defRPr sz="2000"/>
            </a:pPr>
            <a:r>
              <a:rPr lang="en-US" sz="2800" b="1" noProof="0" dirty="0">
                <a:solidFill>
                  <a:srgbClr val="0070C0"/>
                </a:solidFill>
              </a:rPr>
              <a:t>Navigation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421675C9-4C8A-621F-C670-587F2FEE0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067" y="1387642"/>
            <a:ext cx="797052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429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6627E4C-6CE6-9528-771B-C13BAB4CEB0D}"/>
              </a:ext>
            </a:extLst>
          </p:cNvPr>
          <p:cNvSpPr txBox="1"/>
          <p:nvPr/>
        </p:nvSpPr>
        <p:spPr>
          <a:xfrm>
            <a:off x="0" y="24147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000" b="1" noProof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1A8138-81E5-A13A-5655-F5A723C30ED1}"/>
              </a:ext>
            </a:extLst>
          </p:cNvPr>
          <p:cNvSpPr txBox="1"/>
          <p:nvPr/>
        </p:nvSpPr>
        <p:spPr>
          <a:xfrm>
            <a:off x="243441" y="1103065"/>
            <a:ext cx="11541345" cy="51262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b="1" dirty="0"/>
              <a:t>For standard primary sleeve gastrectomy, laparoscopy remains the benchmark</a:t>
            </a:r>
          </a:p>
          <a:p>
            <a:pPr>
              <a:lnSpc>
                <a:spcPct val="150000"/>
              </a:lnSpc>
              <a:defRPr/>
            </a:pPr>
            <a:endParaRPr lang="en-US" sz="2000" b="1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it-IT" sz="2000" b="1" dirty="0"/>
              <a:t>Operative time and cost </a:t>
            </a:r>
            <a:r>
              <a:rPr lang="it-IT" sz="2000" b="1" dirty="0" err="1"/>
              <a:t>remain</a:t>
            </a:r>
            <a:r>
              <a:rPr lang="it-IT" sz="2000" b="1" dirty="0"/>
              <a:t> </a:t>
            </a:r>
            <a:r>
              <a:rPr lang="it-IT" sz="2000" b="1" dirty="0" err="1"/>
              <a:t>two</a:t>
            </a:r>
            <a:r>
              <a:rPr lang="it-IT" sz="2000" b="1" dirty="0"/>
              <a:t> of the </a:t>
            </a:r>
            <a:r>
              <a:rPr lang="it-IT" sz="2000" b="1" dirty="0" err="1"/>
              <a:t>main</a:t>
            </a:r>
            <a:r>
              <a:rPr lang="it-IT" sz="2000" b="1" dirty="0"/>
              <a:t> </a:t>
            </a:r>
            <a:r>
              <a:rPr lang="it-IT" sz="2000" b="1" dirty="0" err="1"/>
              <a:t>issues</a:t>
            </a:r>
            <a:r>
              <a:rPr lang="it-IT" sz="2000" b="1" dirty="0"/>
              <a:t> of </a:t>
            </a:r>
            <a:r>
              <a:rPr lang="it-IT" sz="2000" b="1" dirty="0" err="1"/>
              <a:t>robotic</a:t>
            </a:r>
            <a:r>
              <a:rPr lang="it-IT" sz="2000" b="1" dirty="0"/>
              <a:t> </a:t>
            </a:r>
            <a:r>
              <a:rPr lang="it-IT" sz="2000" b="1" dirty="0" err="1"/>
              <a:t>primary</a:t>
            </a:r>
            <a:r>
              <a:rPr lang="it-IT" sz="2000" b="1" dirty="0"/>
              <a:t> sleeve </a:t>
            </a:r>
            <a:r>
              <a:rPr lang="it-IT" sz="2000" b="1" dirty="0" err="1"/>
              <a:t>gastrectomy</a:t>
            </a:r>
            <a:r>
              <a:rPr lang="it-IT" sz="2000" b="1" dirty="0"/>
              <a:t>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endParaRPr lang="it-IT" sz="2000" b="1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b="1" noProof="0" dirty="0"/>
              <a:t>Based on the currently available evidence, the more complex the procedure, the greater the potential advantage of the robotic approach over conventional laparoscopy (e.g., revisional procedures and surgery in super-obese patients).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endParaRPr lang="en-US" sz="2000" b="1" noProof="0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000" b="1" noProof="0" dirty="0"/>
              <a:t>As robotics is likely to play an increasingly important role in the future, its adoption should also be regarded as a cultural and educational investment for surgeons and SG may represent a suitable procedure for gaining experience with robotic surgery.</a:t>
            </a:r>
          </a:p>
        </p:txBody>
      </p:sp>
    </p:spTree>
    <p:extLst>
      <p:ext uri="{BB962C8B-B14F-4D97-AF65-F5344CB8AC3E}">
        <p14:creationId xmlns:p14="http://schemas.microsoft.com/office/powerpoint/2010/main" val="2824204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asellaDiTesto 1"/>
          <p:cNvSpPr txBox="1">
            <a:spLocks noChangeArrowheads="1"/>
          </p:cNvSpPr>
          <p:nvPr/>
        </p:nvSpPr>
        <p:spPr bwMode="auto">
          <a:xfrm>
            <a:off x="1524000" y="549276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Thank you for your 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172</TotalTime>
  <Words>842</Words>
  <Application>Microsoft Macintosh PowerPoint</Application>
  <PresentationFormat>Widescreen</PresentationFormat>
  <Paragraphs>133</Paragraphs>
  <Slides>27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27</vt:i4>
      </vt:variant>
    </vt:vector>
  </HeadingPairs>
  <TitlesOfParts>
    <vt:vector size="38" baseType="lpstr">
      <vt:lpstr>ＭＳ Ｐゴシック</vt:lpstr>
      <vt:lpstr>Aptos</vt:lpstr>
      <vt:lpstr>Aptos Display</vt:lpstr>
      <vt:lpstr>Arial</vt:lpstr>
      <vt:lpstr>Calibri</vt:lpstr>
      <vt:lpstr>Calibri Light</vt:lpstr>
      <vt:lpstr>MyriadPro-SemiboldSemiCn</vt:lpstr>
      <vt:lpstr>Wingdings</vt:lpstr>
      <vt:lpstr>Tema di Office</vt:lpstr>
      <vt:lpstr>1_Tema di Office</vt:lpstr>
      <vt:lpstr>3_Tema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Emanuele Soricelli</cp:lastModifiedBy>
  <cp:revision>160</cp:revision>
  <dcterms:created xsi:type="dcterms:W3CDTF">2022-02-27T17:36:31Z</dcterms:created>
  <dcterms:modified xsi:type="dcterms:W3CDTF">2026-09-18T12:57:34Z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